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68" r:id="rId4"/>
    <p:sldId id="259" r:id="rId5"/>
    <p:sldId id="294" r:id="rId6"/>
    <p:sldId id="295" r:id="rId7"/>
    <p:sldId id="293" r:id="rId8"/>
    <p:sldId id="261" r:id="rId9"/>
    <p:sldId id="286" r:id="rId10"/>
    <p:sldId id="285" r:id="rId11"/>
    <p:sldId id="296" r:id="rId12"/>
    <p:sldId id="287" r:id="rId13"/>
    <p:sldId id="297" r:id="rId14"/>
    <p:sldId id="298" r:id="rId15"/>
    <p:sldId id="299" r:id="rId16"/>
    <p:sldId id="265" r:id="rId17"/>
    <p:sldId id="288" r:id="rId18"/>
    <p:sldId id="289" r:id="rId19"/>
    <p:sldId id="290" r:id="rId20"/>
    <p:sldId id="291" r:id="rId21"/>
    <p:sldId id="300" r:id="rId22"/>
    <p:sldId id="292" r:id="rId23"/>
    <p:sldId id="301" r:id="rId24"/>
    <p:sldId id="302" r:id="rId25"/>
    <p:sldId id="303" r:id="rId26"/>
    <p:sldId id="304" r:id="rId27"/>
    <p:sldId id="280" r:id="rId28"/>
  </p:sldIdLst>
  <p:sldSz cx="9144000" cy="5143500" type="screen16x9"/>
  <p:notesSz cx="6858000" cy="9144000"/>
  <p:embeddedFontLst>
    <p:embeddedFont>
      <p:font typeface="Nixie One" charset="0"/>
      <p:regular r:id="rId30"/>
    </p:embeddedFont>
    <p:embeddedFont>
      <p:font typeface="Roboto Slab" charset="0"/>
      <p:regular r:id="rId31"/>
      <p:bold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BA3796B-49B4-496E-9FA9-613169DF0A45}">
  <a:tblStyle styleId="{5BA3796B-49B4-496E-9FA9-613169DF0A4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4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4609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34743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500625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4584075"/>
            <a:ext cx="34743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5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0" y="500624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4333125"/>
            <a:ext cx="9144000" cy="8102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B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4294550"/>
            <a:ext cx="9144000" cy="241199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Image Processing</a:t>
            </a:r>
            <a:br>
              <a:rPr lang="en" dirty="0" smtClean="0"/>
            </a:br>
            <a:r>
              <a:rPr lang="en" dirty="0" smtClean="0"/>
              <a:t>using Raspberry Pi</a:t>
            </a:r>
            <a:endParaRPr lang="en" dirty="0"/>
          </a:p>
        </p:txBody>
      </p:sp>
      <p:grpSp>
        <p:nvGrpSpPr>
          <p:cNvPr id="99" name="Shape 99"/>
          <p:cNvGrpSpPr/>
          <p:nvPr/>
        </p:nvGrpSpPr>
        <p:grpSpPr>
          <a:xfrm>
            <a:off x="753266" y="1029785"/>
            <a:ext cx="964540" cy="1011306"/>
            <a:chOff x="5961125" y="1623900"/>
            <a:chExt cx="427450" cy="448175"/>
          </a:xfrm>
        </p:grpSpPr>
        <p:sp>
          <p:nvSpPr>
            <p:cNvPr id="100" name="Shape 10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Setup Flow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endParaRPr lang="en" sz="1800" dirty="0" smtClean="0">
              <a:latin typeface="Calibri" pitchFamily="34" charset="0"/>
              <a:cs typeface="Calibri" pitchFamily="34" charset="0"/>
            </a:endParaRPr>
          </a:p>
          <a:p>
            <a:pPr marL="228600" lvl="0" rtl="0">
              <a:spcBef>
                <a:spcPts val="0"/>
              </a:spcBef>
              <a:buNone/>
            </a:pPr>
            <a:r>
              <a:rPr lang="en" sz="2000" dirty="0" smtClean="0">
                <a:latin typeface="Calibri" pitchFamily="34" charset="0"/>
                <a:cs typeface="Calibri" pitchFamily="34" charset="0"/>
              </a:rPr>
              <a:t>On start, the raspi goes through the following steps: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IN" sz="1800" dirty="0" smtClean="0">
                <a:latin typeface="Calibri" pitchFamily="34" charset="0"/>
                <a:cs typeface="Calibri" pitchFamily="34" charset="0"/>
              </a:rPr>
              <a:t>prompts for username and password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nter </a:t>
            </a:r>
            <a:r>
              <a:rPr lang="en-US" sz="1800" i="1" dirty="0" smtClean="0">
                <a:latin typeface="Calibri" pitchFamily="34" charset="0"/>
                <a:cs typeface="Calibri" pitchFamily="34" charset="0"/>
              </a:rPr>
              <a:t>pi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username and </a:t>
            </a:r>
            <a:r>
              <a:rPr lang="en-US" sz="1800" i="1" dirty="0" smtClean="0">
                <a:latin typeface="Calibri" pitchFamily="34" charset="0"/>
                <a:cs typeface="Calibri" pitchFamily="34" charset="0"/>
              </a:rPr>
              <a:t>raspberry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for password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onfigure the settings as per requirement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ype </a:t>
            </a:r>
            <a:r>
              <a:rPr lang="en-US" sz="1800" i="1" dirty="0" err="1" smtClean="0">
                <a:latin typeface="Calibri" pitchFamily="34" charset="0"/>
                <a:cs typeface="Calibri" pitchFamily="34" charset="0"/>
              </a:rPr>
              <a:t>startx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launch the GUI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L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x Terminal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for further instructions or commands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for the interfacing of the pi with other components.</a:t>
            </a:r>
            <a:endParaRPr lang="en" sz="18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81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Image Processing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Understanding  various image processing terminolgies…</a:t>
            </a:r>
            <a:endParaRPr lang="en" dirty="0"/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043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Image Processing in Python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1657350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" sz="1800" dirty="0" smtClean="0">
                <a:latin typeface="Calibri" pitchFamily="34" charset="0"/>
                <a:cs typeface="Calibri" pitchFamily="34" charset="0"/>
              </a:rPr>
              <a:t>The opencv (Computer Vision) library imported into Python is used for all the image processing  programs.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" sz="1800" dirty="0">
                <a:latin typeface="Calibri" pitchFamily="34" charset="0"/>
                <a:cs typeface="Calibri" pitchFamily="34" charset="0"/>
              </a:rPr>
              <a:t/>
            </a:r>
            <a:br>
              <a:rPr lang="en" sz="1800" dirty="0">
                <a:latin typeface="Calibri" pitchFamily="34" charset="0"/>
                <a:cs typeface="Calibri" pitchFamily="34" charset="0"/>
              </a:rPr>
            </a:br>
            <a:r>
              <a:rPr lang="en" sz="1800" dirty="0" smtClean="0">
                <a:latin typeface="Calibri" pitchFamily="34" charset="0"/>
                <a:cs typeface="Calibri" pitchFamily="34" charset="0"/>
              </a:rPr>
              <a:t>The functions mainly used are: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" sz="1800" dirty="0" smtClean="0">
                <a:latin typeface="Calibri" pitchFamily="34" charset="0"/>
                <a:cs typeface="Calibri" pitchFamily="34" charset="0"/>
              </a:rPr>
              <a:t>cv2.threshold()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IN" sz="1800" dirty="0">
                <a:latin typeface="Calibri" pitchFamily="34" charset="0"/>
                <a:cs typeface="Calibri" pitchFamily="34" charset="0"/>
              </a:rPr>
              <a:t>c</a:t>
            </a:r>
            <a:r>
              <a:rPr lang="en" sz="1800" dirty="0" smtClean="0">
                <a:latin typeface="Calibri" pitchFamily="34" charset="0"/>
                <a:cs typeface="Calibri" pitchFamily="34" charset="0"/>
              </a:rPr>
              <a:t>v2.cvtColor()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IN" sz="1800" dirty="0">
                <a:latin typeface="Calibri" pitchFamily="34" charset="0"/>
                <a:cs typeface="Calibri" pitchFamily="34" charset="0"/>
              </a:rPr>
              <a:t>c</a:t>
            </a:r>
            <a:r>
              <a:rPr lang="en" sz="1800" dirty="0" smtClean="0">
                <a:latin typeface="Calibri" pitchFamily="34" charset="0"/>
                <a:cs typeface="Calibri" pitchFamily="34" charset="0"/>
              </a:rPr>
              <a:t>v2.findContours()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IN" sz="1800" dirty="0">
                <a:latin typeface="Calibri" pitchFamily="34" charset="0"/>
                <a:cs typeface="Calibri" pitchFamily="34" charset="0"/>
              </a:rPr>
              <a:t>c</a:t>
            </a:r>
            <a:r>
              <a:rPr lang="en" sz="1800" dirty="0" smtClean="0">
                <a:latin typeface="Calibri" pitchFamily="34" charset="0"/>
                <a:cs typeface="Calibri" pitchFamily="34" charset="0"/>
              </a:rPr>
              <a:t>v2.arcLength()</a:t>
            </a:r>
          </a:p>
          <a:p>
            <a:pPr marL="571500" lvl="0" indent="-342900" rtl="0">
              <a:spcBef>
                <a:spcPts val="0"/>
              </a:spcBef>
              <a:buAutoNum type="arabicParenR"/>
            </a:pPr>
            <a:r>
              <a:rPr lang="en-IN" sz="1800" dirty="0">
                <a:latin typeface="Calibri" pitchFamily="34" charset="0"/>
                <a:cs typeface="Calibri" pitchFamily="34" charset="0"/>
              </a:rPr>
              <a:t>c</a:t>
            </a:r>
            <a:r>
              <a:rPr lang="en" sz="1800" dirty="0" smtClean="0">
                <a:latin typeface="Calibri" pitchFamily="34" charset="0"/>
                <a:cs typeface="Calibri" pitchFamily="34" charset="0"/>
              </a:rPr>
              <a:t>v2.approxPolyDp()</a:t>
            </a:r>
          </a:p>
          <a:p>
            <a:pPr marL="228600" lvl="0" rtl="0">
              <a:spcBef>
                <a:spcPts val="0"/>
              </a:spcBef>
              <a:buNone/>
            </a:pPr>
            <a:endParaRPr lang="en" sz="1800" dirty="0">
              <a:latin typeface="Calibri" pitchFamily="34" charset="0"/>
              <a:cs typeface="Calibri" pitchFamily="34" charset="0"/>
            </a:endParaRPr>
          </a:p>
          <a:p>
            <a:pPr marL="228600" lvl="0" rtl="0">
              <a:spcBef>
                <a:spcPts val="0"/>
              </a:spcBef>
              <a:buNone/>
            </a:pPr>
            <a:r>
              <a:rPr lang="en" sz="1800" dirty="0" smtClean="0">
                <a:latin typeface="Calibri" pitchFamily="34" charset="0"/>
                <a:cs typeface="Calibri" pitchFamily="34" charset="0"/>
              </a:rPr>
              <a:t>Other morphological and transformational functions will be used too. </a:t>
            </a:r>
            <a:endParaRPr lang="en" sz="18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467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Thresholding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885950"/>
            <a:ext cx="2282975" cy="3158699"/>
          </a:xfrm>
        </p:spPr>
        <p:txBody>
          <a:bodyPr/>
          <a:lstStyle/>
          <a:p>
            <a:r>
              <a:rPr lang="en-IN" sz="1800" dirty="0">
                <a:latin typeface="Calibri" pitchFamily="34" charset="0"/>
                <a:cs typeface="Calibri" pitchFamily="34" charset="0"/>
              </a:rPr>
              <a:t>If pixel value is greater than a threshold value, it is assigned one value (may be white), else it is assigned another value (may be black).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33550"/>
            <a:ext cx="4286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885950"/>
            <a:ext cx="2282975" cy="3158699"/>
          </a:xfrm>
        </p:spPr>
        <p:txBody>
          <a:bodyPr/>
          <a:lstStyle/>
          <a:p>
            <a:r>
              <a:rPr lang="en-IN" sz="2000" dirty="0">
                <a:latin typeface="Calibri" pitchFamily="34" charset="0"/>
                <a:cs typeface="Calibri" pitchFamily="34" charset="0"/>
              </a:rPr>
              <a:t>Contours can be explained simply as a curve joining all the continuous points (along the boundary), having same </a:t>
            </a:r>
            <a:r>
              <a:rPr lang="en-IN" sz="2000" dirty="0" err="1">
                <a:latin typeface="Calibri" pitchFamily="34" charset="0"/>
                <a:cs typeface="Calibri" pitchFamily="34" charset="0"/>
              </a:rPr>
              <a:t>color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 or intensity.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33550"/>
            <a:ext cx="3240157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9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Approx</a:t>
            </a:r>
            <a:r>
              <a:rPr lang="en-US" dirty="0" smtClean="0"/>
              <a:t> Poly DP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025" y="1767275"/>
            <a:ext cx="2968775" cy="3158699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Returns the coordinates of the boundary points.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038350"/>
            <a:ext cx="2362200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37286"/>
            <a:ext cx="1726878" cy="1549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1730573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(1100, 100)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070811" y="1730573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(1100, </a:t>
            </a:r>
            <a:r>
              <a:rPr lang="en-US" dirty="0" smtClean="0"/>
              <a:t>1100</a:t>
            </a:r>
            <a:r>
              <a:rPr lang="en-US" dirty="0"/>
              <a:t>)</a:t>
            </a:r>
            <a:endParaRPr lang="en-IN" dirty="0"/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279975" y="4310495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(100</a:t>
            </a:r>
            <a:r>
              <a:rPr lang="en-US" dirty="0"/>
              <a:t>, </a:t>
            </a:r>
            <a:r>
              <a:rPr lang="en-US" dirty="0" smtClean="0"/>
              <a:t>1100</a:t>
            </a:r>
            <a:r>
              <a:rPr lang="en-US" dirty="0"/>
              <a:t>)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876800" y="4310495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100</a:t>
            </a:r>
            <a:r>
              <a:rPr lang="en-US" dirty="0"/>
              <a:t>, 100)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228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Aruco Markers</a:t>
            </a:r>
            <a:endParaRPr lang="en"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5027850" y="1905225"/>
            <a:ext cx="3658200" cy="302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None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An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ArUco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 marker is a synthetic square marker composed by a wide black border and a inner binary matrix which determines its identifier (id).</a:t>
            </a:r>
          </a:p>
          <a:p>
            <a:pPr marL="228600" lvl="0">
              <a:buNone/>
            </a:pPr>
            <a:endParaRPr lang="en" sz="24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371633" y="913341"/>
            <a:ext cx="316516" cy="263465"/>
            <a:chOff x="1247825" y="322750"/>
            <a:chExt cx="443300" cy="369000"/>
          </a:xfrm>
        </p:grpSpPr>
        <p:sp>
          <p:nvSpPr>
            <p:cNvPr id="209" name="Shape 20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9" y="1581150"/>
            <a:ext cx="3483381" cy="34833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Aruco Markers Breakdown</a:t>
            </a:r>
            <a:endParaRPr lang="en" dirty="0"/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9402" y="2147455"/>
            <a:ext cx="567475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It </a:t>
            </a:r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is a 5x5 grid that is black and white in </a:t>
            </a:r>
            <a:r>
              <a:rPr lang="en-IN" sz="18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color</a:t>
            </a:r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IN" sz="18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 </a:t>
            </a:r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grid: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first, third and fifth columns represent parity bits. </a:t>
            </a:r>
            <a:endParaRPr lang="en-IN" sz="18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second and fourth columns represent the data bits</a:t>
            </a:r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Hence</a:t>
            </a:r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, there are ten total data bits. So the maximum number of markers that can be encoded are-</a:t>
            </a:r>
          </a:p>
          <a:p>
            <a:r>
              <a:rPr lang="en-IN" sz="1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2^10 = </a:t>
            </a:r>
            <a:r>
              <a:rPr lang="en-IN" sz="1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1024</a:t>
            </a:r>
          </a:p>
          <a:p>
            <a:endParaRPr lang="en-US" sz="18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16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pplications include </a:t>
            </a:r>
            <a:r>
              <a:rPr lang="en-US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Augmented Reality.</a:t>
            </a:r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endParaRPr lang="en-IN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114550"/>
            <a:ext cx="2800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8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Coding Technique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066801" y="1650069"/>
            <a:ext cx="7571972" cy="76928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IN" sz="1600" b="1" dirty="0" smtClean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r>
              <a:rPr lang="en-IN" sz="1600" b="1" dirty="0" smtClean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Step </a:t>
            </a:r>
            <a:r>
              <a:rPr lang="en-IN" sz="1600" b="1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1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 : Extract the </a:t>
            </a:r>
            <a:r>
              <a:rPr lang="en-IN" sz="1600" dirty="0" err="1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ArUco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 from the image</a:t>
            </a:r>
            <a:r>
              <a:rPr lang="en-IN" sz="1600" dirty="0" smtClean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.</a:t>
            </a:r>
          </a:p>
          <a:p>
            <a:pPr>
              <a:buNone/>
            </a:pPr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19350"/>
            <a:ext cx="257175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68033"/>
            <a:ext cx="2278291" cy="227438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114800" y="340995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Coding Technique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r>
              <a:rPr lang="en-IN" sz="1600" b="1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Step 2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 : Remove the extra padding</a:t>
            </a:r>
            <a:r>
              <a:rPr lang="en-IN" sz="1600" dirty="0" smtClean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.</a:t>
            </a:r>
          </a:p>
          <a:p>
            <a:pPr>
              <a:buNone/>
            </a:pPr>
            <a:endParaRPr lang="e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pPr>
              <a:buNone/>
            </a:pPr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71750"/>
            <a:ext cx="2195169" cy="2191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00350"/>
            <a:ext cx="1730046" cy="17342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67200" y="348615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5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 idx="4294967295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The</a:t>
            </a:r>
            <a:r>
              <a:rPr lang="en" dirty="0" smtClean="0"/>
              <a:t> team</a:t>
            </a:r>
            <a:endParaRPr lang="en" dirty="0"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4294967295"/>
          </p:nvPr>
        </p:nvSpPr>
        <p:spPr>
          <a:xfrm>
            <a:off x="685800" y="1259025"/>
            <a:ext cx="5200199" cy="2703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Harshith J</a:t>
            </a:r>
            <a:r>
              <a:rPr lang="en" sz="24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en" sz="24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1BM14EC035</a:t>
            </a:r>
            <a:endParaRPr lang="en" sz="240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Balaji Gorental</a:t>
            </a:r>
            <a:r>
              <a:rPr lang="en" sz="24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en" sz="24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1BM14EC034</a:t>
            </a:r>
            <a:endParaRPr lang="en" sz="240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Diganth P</a:t>
            </a:r>
            <a:r>
              <a:rPr lang="en" sz="24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– 1BM14EC028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Dheeraj Kamath </a:t>
            </a:r>
            <a:r>
              <a:rPr lang="en" sz="24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– 1BM14EC027</a:t>
            </a:r>
            <a:endParaRPr lang="en" sz="240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9" name="Shape 129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762" y="1234300"/>
            <a:ext cx="2728325" cy="27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Coding Technique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r>
              <a:rPr lang="en-IN" sz="1600" b="1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Step 3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 : Divide the resulting image into a 5x5 grid and check the </a:t>
            </a:r>
            <a:r>
              <a:rPr lang="en-IN" sz="1600" dirty="0" err="1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color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 in each cell of the </a:t>
            </a:r>
            <a:r>
              <a:rPr lang="en-IN" sz="1600" dirty="0" smtClean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    second 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and fourth columns(in that order) in a top to bottom manner</a:t>
            </a:r>
            <a:r>
              <a:rPr lang="en-IN" sz="1600" dirty="0" smtClean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.</a:t>
            </a:r>
          </a:p>
          <a:p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e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67" y="2724150"/>
            <a:ext cx="2133511" cy="213863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76507"/>
              </p:ext>
            </p:extLst>
          </p:nvPr>
        </p:nvGraphicFramePr>
        <p:xfrm>
          <a:off x="5105400" y="2724149"/>
          <a:ext cx="2438400" cy="2138640"/>
        </p:xfrm>
        <a:graphic>
          <a:graphicData uri="http://schemas.openxmlformats.org/drawingml/2006/table">
            <a:tbl>
              <a:tblPr firstRow="1" bandRow="1">
                <a:tableStyleId>{5BA3796B-49B4-496E-9FA9-613169DF0A45}</a:tableStyleId>
              </a:tblPr>
              <a:tblGrid>
                <a:gridCol w="502920"/>
                <a:gridCol w="502920"/>
                <a:gridCol w="502920"/>
                <a:gridCol w="502920"/>
                <a:gridCol w="426720"/>
              </a:tblGrid>
              <a:tr h="4277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</a:tr>
              <a:tr h="4277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</a:tr>
              <a:tr h="4277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</a:tr>
              <a:tr h="4277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</a:tr>
              <a:tr h="4277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 marL="75942" marR="75942" marT="37971" marB="3797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49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Coding Technique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r>
              <a:rPr lang="en-IN" sz="1600" b="1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Step 4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 : If the </a:t>
            </a:r>
            <a:r>
              <a:rPr lang="en-IN" sz="1600" dirty="0" err="1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color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 is white, write 1; else, write it 0.</a:t>
            </a:r>
          </a:p>
          <a:p>
            <a:endParaRPr lang="en-I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r>
              <a:rPr lang="en-IN" sz="1600" b="1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Step 5</a:t>
            </a:r>
            <a:r>
              <a:rPr lang="en-IN" sz="1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 : The resulting number will be in binary. Convert it into decimal</a:t>
            </a:r>
          </a:p>
          <a:p>
            <a:endParaRPr lang="en-US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pPr>
              <a:buNone/>
            </a:pPr>
            <a:r>
              <a:rPr lang="en-US" sz="3600" dirty="0">
                <a:latin typeface="Calibri" pitchFamily="34" charset="0"/>
                <a:ea typeface="Adobe Fan Heiti Std B" pitchFamily="34" charset="-128"/>
                <a:cs typeface="Calibri" pitchFamily="34" charset="0"/>
              </a:rPr>
              <a:t>This is how the id of the marker is determined. </a:t>
            </a:r>
            <a:endParaRPr lang="en-IN" sz="3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  <a:p>
            <a:pPr marL="228600" lvl="0">
              <a:buNone/>
            </a:pPr>
            <a:endParaRPr lang="en" sz="1600" dirty="0">
              <a:latin typeface="Calibri" pitchFamily="34" charset="0"/>
              <a:ea typeface="Adobe Fan Heiti Std B" pitchFamily="34" charset="-128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9268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6800" y="438150"/>
            <a:ext cx="65726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lacial Indifference" pitchFamily="50" charset="0"/>
                <a:cs typeface="Calibri" pitchFamily="34" charset="0"/>
              </a:rPr>
              <a:t>The final python code is defined using two functions:</a:t>
            </a:r>
          </a:p>
          <a:p>
            <a:pPr marL="342900" indent="-342900">
              <a:buAutoNum type="arabicParenR"/>
            </a:pPr>
            <a:r>
              <a:rPr lang="en-US" dirty="0" err="1">
                <a:latin typeface="Glacial Indifference" pitchFamily="50" charset="0"/>
                <a:cs typeface="Calibri" pitchFamily="34" charset="0"/>
              </a:rPr>
              <a:t>arucoExtract</a:t>
            </a:r>
            <a:r>
              <a:rPr lang="en-US" dirty="0">
                <a:latin typeface="Glacial Indifference" pitchFamily="50" charset="0"/>
                <a:cs typeface="Calibri" pitchFamily="34" charset="0"/>
              </a:rPr>
              <a:t>(</a:t>
            </a:r>
            <a:r>
              <a:rPr lang="en-US" dirty="0" err="1">
                <a:latin typeface="Glacial Indifference" pitchFamily="50" charset="0"/>
                <a:cs typeface="Calibri" pitchFamily="34" charset="0"/>
              </a:rPr>
              <a:t>img</a:t>
            </a:r>
            <a:r>
              <a:rPr lang="en-US" dirty="0">
                <a:latin typeface="Glacial Indifference" pitchFamily="50" charset="0"/>
                <a:cs typeface="Calibri" pitchFamily="34" charset="0"/>
              </a:rPr>
              <a:t>) – Returns the required marker portion from the image</a:t>
            </a:r>
          </a:p>
          <a:p>
            <a:pPr marL="342900" indent="-342900">
              <a:buAutoNum type="arabicParenR"/>
            </a:pPr>
            <a:r>
              <a:rPr lang="en-US" dirty="0" err="1">
                <a:latin typeface="Glacial Indifference" pitchFamily="50" charset="0"/>
                <a:cs typeface="Calibri" pitchFamily="34" charset="0"/>
              </a:rPr>
              <a:t>arucoDecode</a:t>
            </a:r>
            <a:r>
              <a:rPr lang="en-US" dirty="0">
                <a:latin typeface="Glacial Indifference" pitchFamily="50" charset="0"/>
                <a:cs typeface="Calibri" pitchFamily="34" charset="0"/>
              </a:rPr>
              <a:t>(</a:t>
            </a:r>
            <a:r>
              <a:rPr lang="en-US" dirty="0" err="1">
                <a:latin typeface="Glacial Indifference" pitchFamily="50" charset="0"/>
                <a:cs typeface="Calibri" pitchFamily="34" charset="0"/>
              </a:rPr>
              <a:t>marker_img</a:t>
            </a:r>
            <a:r>
              <a:rPr lang="en-US" dirty="0">
                <a:latin typeface="Glacial Indifference" pitchFamily="50" charset="0"/>
                <a:cs typeface="Calibri" pitchFamily="34" charset="0"/>
              </a:rPr>
              <a:t>) – Takes the marker image and returns the marker id</a:t>
            </a:r>
            <a:endParaRPr lang="en-IN" dirty="0">
              <a:latin typeface="Glacial Indifference" pitchFamily="50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13889"/>
            <a:ext cx="7329055" cy="37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9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3" y="142536"/>
            <a:ext cx="715427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Results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Be prepared to be amazed…</a:t>
            </a:r>
            <a:endParaRPr lang="en" dirty="0"/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839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" y="949237"/>
            <a:ext cx="2499838" cy="249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46639"/>
            <a:ext cx="2438400" cy="244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05" y="4019550"/>
            <a:ext cx="1600423" cy="2953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3155" y="535375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lacial Indifference" pitchFamily="50" charset="0"/>
              </a:rPr>
              <a:t>Extracted Marker Image</a:t>
            </a:r>
            <a:endParaRPr lang="en-IN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551448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lacial Indifference" pitchFamily="50" charset="0"/>
              </a:rPr>
              <a:t>Resized Marker Image</a:t>
            </a:r>
            <a:endParaRPr lang="en-IN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9585" y="3711773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lacial Indifference" pitchFamily="50" charset="0"/>
              </a:rPr>
              <a:t>Final Output</a:t>
            </a:r>
            <a:endParaRPr lang="en-IN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1600" y="4606215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👆👉👍👤👦👧👨👩👪💃🏃💑❤</a:t>
            </a:r>
            <a:r>
              <a:rPr lang="en" sz="2800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😂😉😋😒😭👶😸🐟🍒🍔💣📌📖🔨🎃🎈🎨🏈🏰🌏🔌🔑</a:t>
            </a: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424" y="1352550"/>
            <a:ext cx="1238423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0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025" y="1767275"/>
            <a:ext cx="2740175" cy="3158699"/>
          </a:xfrm>
        </p:spPr>
        <p:txBody>
          <a:bodyPr/>
          <a:lstStyle/>
          <a:p>
            <a:r>
              <a:rPr lang="en-US" b="1" dirty="0" smtClean="0"/>
              <a:t>Used in Augmented Reality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01091"/>
            <a:ext cx="3101527" cy="30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ubTitle" idx="4294967295"/>
          </p:nvPr>
        </p:nvSpPr>
        <p:spPr>
          <a:xfrm>
            <a:off x="685800" y="505225"/>
            <a:ext cx="7884600" cy="381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THANKS!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FFFFFF"/>
                </a:solidFill>
              </a:rPr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 </a:t>
            </a:r>
            <a:r>
              <a:rPr lang="en" sz="2400" dirty="0" smtClean="0">
                <a:solidFill>
                  <a:srgbClr val="FFFFFF"/>
                </a:solidFill>
              </a:rPr>
              <a:t>@dheerajkamath22@gmail.com</a:t>
            </a:r>
            <a:endParaRPr lang="en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942428" y="361950"/>
            <a:ext cx="2301577" cy="4760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124057"/>
                </a:solidFill>
              </a:rPr>
              <a:t>Contents</a:t>
            </a:r>
            <a:endParaRPr lang="en" dirty="0">
              <a:solidFill>
                <a:srgbClr val="124057"/>
              </a:solidFill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3759031" y="3738863"/>
            <a:ext cx="2032170" cy="749699"/>
          </a:xfrm>
          <a:prstGeom prst="homePlate">
            <a:avLst>
              <a:gd name="adj" fmla="val 35440"/>
            </a:avLst>
          </a:prstGeom>
          <a:solidFill>
            <a:srgbClr val="12405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3759031" y="3003935"/>
            <a:ext cx="3488399" cy="749699"/>
          </a:xfrm>
          <a:prstGeom prst="homePlate">
            <a:avLst>
              <a:gd name="adj" fmla="val 35440"/>
            </a:avLst>
          </a:prstGeom>
          <a:solidFill>
            <a:srgbClr val="3B8D6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759030" y="2258772"/>
            <a:ext cx="2565570" cy="749699"/>
          </a:xfrm>
          <a:prstGeom prst="homePlate">
            <a:avLst>
              <a:gd name="adj" fmla="val 35440"/>
            </a:avLst>
          </a:prstGeom>
          <a:solidFill>
            <a:srgbClr val="16575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759031" y="1508916"/>
            <a:ext cx="2157824" cy="749699"/>
          </a:xfrm>
          <a:prstGeom prst="homePlate">
            <a:avLst>
              <a:gd name="adj" fmla="val 35440"/>
            </a:avLst>
          </a:prstGeom>
          <a:solidFill>
            <a:srgbClr val="94BF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898296" y="1312389"/>
            <a:ext cx="882600" cy="953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87AF6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892402" y="2131251"/>
            <a:ext cx="888600" cy="880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rgbClr val="0F3D3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 rot="10800000" flipH="1">
            <a:off x="2892220" y="3007611"/>
            <a:ext cx="888899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rgbClr val="2E6E4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 rot="10800000" flipH="1">
            <a:off x="2894448" y="3752039"/>
            <a:ext cx="886500" cy="939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rgbClr val="0B293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 rot="10800000">
            <a:off x="2022737" y="3747890"/>
            <a:ext cx="878099" cy="941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rgbClr val="12405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 flipH="1">
            <a:off x="2018279" y="2127156"/>
            <a:ext cx="882899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rgbClr val="16575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 flipH="1">
            <a:off x="2016085" y="1314437"/>
            <a:ext cx="886799" cy="939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94BF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 rot="10800000">
            <a:off x="2021437" y="3003323"/>
            <a:ext cx="877499" cy="872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985550" y="1413550"/>
            <a:ext cx="477599" cy="3290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878923" y="1654200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259" name="Shape 259"/>
          <p:cNvCxnSpPr/>
          <p:nvPr/>
        </p:nvCxnSpPr>
        <p:spPr>
          <a:xfrm>
            <a:off x="4475988" y="1682587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Shape 260"/>
          <p:cNvSpPr txBox="1"/>
          <p:nvPr/>
        </p:nvSpPr>
        <p:spPr>
          <a:xfrm>
            <a:off x="4531749" y="1667625"/>
            <a:ext cx="1454699" cy="445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lang="en" b="1" i="0" u="none" strike="noStrike" cap="none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Project Overview</a:t>
            </a:r>
            <a:endParaRPr lang="en" b="1" i="0" u="none" strike="noStrike" cap="none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878948" y="2391975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x="4475987" y="2420358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Shape 263"/>
          <p:cNvSpPr txBox="1"/>
          <p:nvPr/>
        </p:nvSpPr>
        <p:spPr>
          <a:xfrm>
            <a:off x="4531758" y="2409499"/>
            <a:ext cx="186904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lang="en" b="1" dirty="0" smtClean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Setting up t</a:t>
            </a:r>
            <a:r>
              <a:rPr lang="en-IN" b="1" dirty="0" smtClean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h</a:t>
            </a:r>
            <a:r>
              <a:rPr lang="en" b="1" dirty="0" smtClean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e raspberry pi</a:t>
            </a:r>
            <a:endParaRPr lang="en" b="1" dirty="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878948" y="3151000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265" name="Shape 265"/>
          <p:cNvCxnSpPr/>
          <p:nvPr/>
        </p:nvCxnSpPr>
        <p:spPr>
          <a:xfrm>
            <a:off x="4475988" y="3179384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Shape 266"/>
          <p:cNvSpPr txBox="1"/>
          <p:nvPr/>
        </p:nvSpPr>
        <p:spPr>
          <a:xfrm>
            <a:off x="4531759" y="3094312"/>
            <a:ext cx="1945570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lang="en" b="1" dirty="0" smtClean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Image Processing</a:t>
            </a:r>
            <a:endParaRPr lang="en" b="1" dirty="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3878948" y="3881600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268" name="Shape 268"/>
          <p:cNvCxnSpPr/>
          <p:nvPr/>
        </p:nvCxnSpPr>
        <p:spPr>
          <a:xfrm>
            <a:off x="4475985" y="3909976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Shape 269"/>
          <p:cNvSpPr txBox="1"/>
          <p:nvPr/>
        </p:nvSpPr>
        <p:spPr>
          <a:xfrm>
            <a:off x="4531756" y="3826146"/>
            <a:ext cx="1385099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lang="en" sz="2000" b="1" dirty="0" smtClean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Results</a:t>
            </a:r>
            <a:endParaRPr lang="en" sz="2000" b="1" dirty="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70" name="Shape 270"/>
          <p:cNvSpPr/>
          <p:nvPr/>
        </p:nvSpPr>
        <p:spPr>
          <a:xfrm flipH="1">
            <a:off x="3787126" y="1509779"/>
            <a:ext cx="91800" cy="2978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3167257" y="3244367"/>
            <a:ext cx="369548" cy="274765"/>
            <a:chOff x="5247525" y="3007275"/>
            <a:chExt cx="517575" cy="384825"/>
          </a:xfrm>
        </p:grpSpPr>
        <p:sp>
          <p:nvSpPr>
            <p:cNvPr id="281" name="Shape 28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" name="Shape 523"/>
          <p:cNvGrpSpPr/>
          <p:nvPr/>
        </p:nvGrpSpPr>
        <p:grpSpPr>
          <a:xfrm>
            <a:off x="3248991" y="1682587"/>
            <a:ext cx="305199" cy="319996"/>
            <a:chOff x="5961125" y="1623900"/>
            <a:chExt cx="427450" cy="448175"/>
          </a:xfrm>
        </p:grpSpPr>
        <p:sp>
          <p:nvSpPr>
            <p:cNvPr id="50" name="Shape 52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25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2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2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" name="Shape 627"/>
          <p:cNvGrpSpPr/>
          <p:nvPr/>
        </p:nvGrpSpPr>
        <p:grpSpPr>
          <a:xfrm>
            <a:off x="3182641" y="4054840"/>
            <a:ext cx="313910" cy="227819"/>
            <a:chOff x="3932350" y="3714775"/>
            <a:chExt cx="439650" cy="319075"/>
          </a:xfrm>
        </p:grpSpPr>
        <p:sp>
          <p:nvSpPr>
            <p:cNvPr id="58" name="Shape 6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6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3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3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3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" name="Shape 537"/>
          <p:cNvGrpSpPr/>
          <p:nvPr/>
        </p:nvGrpSpPr>
        <p:grpSpPr>
          <a:xfrm>
            <a:off x="3206374" y="2478139"/>
            <a:ext cx="258253" cy="277371"/>
            <a:chOff x="616425" y="2329600"/>
            <a:chExt cx="361700" cy="388475"/>
          </a:xfrm>
        </p:grpSpPr>
        <p:sp>
          <p:nvSpPr>
            <p:cNvPr id="64" name="Shape 5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5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54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5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54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54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54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54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Project Overview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you can expect...</a:t>
            </a:r>
            <a:endParaRPr lang="en" dirty="0"/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019800" y="39243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30" y="1899814"/>
            <a:ext cx="1504950" cy="1504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95" b="20595"/>
          <a:stretch/>
        </p:blipFill>
        <p:spPr>
          <a:xfrm>
            <a:off x="1193941" y="1809750"/>
            <a:ext cx="1928813" cy="257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2332515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Raspberry Pi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2291162"/>
            <a:ext cx="865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Obtain Marker</a:t>
            </a:r>
          </a:p>
          <a:p>
            <a:r>
              <a:rPr lang="en-US" sz="1000" dirty="0" smtClean="0"/>
              <a:t> Image</a:t>
            </a:r>
            <a:endParaRPr lang="en-IN" sz="1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276600" y="2871355"/>
            <a:ext cx="71323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89166" y="1655861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Aruco</a:t>
            </a:r>
            <a:r>
              <a:rPr lang="en-US" dirty="0" smtClean="0"/>
              <a:t> Marker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19800" y="42276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Marker ID</a:t>
            </a:r>
            <a:endParaRPr lang="en-IN" dirty="0"/>
          </a:p>
        </p:txBody>
      </p:sp>
      <p:sp>
        <p:nvSpPr>
          <p:cNvPr id="18" name="Rounded Rectangle 17"/>
          <p:cNvSpPr/>
          <p:nvPr/>
        </p:nvSpPr>
        <p:spPr>
          <a:xfrm>
            <a:off x="3733800" y="3924300"/>
            <a:ext cx="1247775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</a:t>
            </a:r>
            <a:br>
              <a:rPr lang="en-US" dirty="0" smtClean="0"/>
            </a:br>
            <a:r>
              <a:rPr lang="en-US" dirty="0" smtClean="0"/>
              <a:t>Image</a:t>
            </a:r>
            <a:br>
              <a:rPr lang="en-US" dirty="0" smtClean="0"/>
            </a:br>
            <a:r>
              <a:rPr lang="en-US" dirty="0" smtClean="0"/>
              <a:t>Processing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267871" y="4131008"/>
            <a:ext cx="356615" cy="250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34000" y="4381499"/>
            <a:ext cx="457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39649" y="35660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4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Image Processing using Python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Linux Environment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Socket Programming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Hamming Algorithm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Barcode decoding mechanism</a:t>
            </a:r>
          </a:p>
        </p:txBody>
      </p:sp>
    </p:spTree>
    <p:extLst>
      <p:ext uri="{BB962C8B-B14F-4D97-AF65-F5344CB8AC3E}">
        <p14:creationId xmlns:p14="http://schemas.microsoft.com/office/powerpoint/2010/main" val="180932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Setting up the Raspberry Pi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</a:t>
            </a:r>
            <a:r>
              <a:rPr lang="en" dirty="0" smtClean="0"/>
              <a:t>begin…</a:t>
            </a:r>
            <a:endParaRPr lang="en" dirty="0"/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757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Components Required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HDMI Cable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Monitor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Keyboard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Mouse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IN" dirty="0" smtClean="0">
                <a:latin typeface="Calibri" pitchFamily="34" charset="0"/>
                <a:cs typeface="Calibri" pitchFamily="34" charset="0"/>
              </a:rPr>
              <a:t>S</a:t>
            </a:r>
            <a:r>
              <a:rPr lang="en" dirty="0" smtClean="0">
                <a:latin typeface="Calibri" pitchFamily="34" charset="0"/>
                <a:cs typeface="Calibri" pitchFamily="34" charset="0"/>
              </a:rPr>
              <a:t>d card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D-Link </a:t>
            </a:r>
            <a:r>
              <a:rPr lang="en" dirty="0" smtClean="0">
                <a:latin typeface="Calibri" pitchFamily="34" charset="0"/>
                <a:cs typeface="Calibri" pitchFamily="34" charset="0"/>
              </a:rPr>
              <a:t>Wi-Fi Adapter</a:t>
            </a:r>
            <a:endParaRPr lang="en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Linux Environment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buNone/>
            </a:pPr>
            <a:r>
              <a:rPr lang="en" sz="1800" dirty="0">
                <a:latin typeface="Calibri" pitchFamily="34" charset="0"/>
                <a:cs typeface="Calibri" pitchFamily="34" charset="0"/>
              </a:rPr>
              <a:t>The Raspberry Pi (raspi) is based on the Linux OS. </a:t>
            </a:r>
            <a:r>
              <a:rPr lang="en" sz="1800" dirty="0" smtClean="0">
                <a:latin typeface="Calibri" pitchFamily="34" charset="0"/>
                <a:cs typeface="Calibri" pitchFamily="34" charset="0"/>
              </a:rPr>
              <a:t>Following are </a:t>
            </a:r>
            <a:r>
              <a:rPr lang="en-IN" sz="1800" dirty="0" err="1" smtClean="0">
                <a:latin typeface="Calibri" pitchFamily="34" charset="0"/>
                <a:cs typeface="Calibri" pitchFamily="34" charset="0"/>
              </a:rPr>
              <a:t>th</a:t>
            </a:r>
            <a:r>
              <a:rPr lang="en" sz="1800" dirty="0" smtClean="0">
                <a:latin typeface="Calibri" pitchFamily="34" charset="0"/>
                <a:cs typeface="Calibri" pitchFamily="34" charset="0"/>
              </a:rPr>
              <a:t>e basic commands used:</a:t>
            </a:r>
          </a:p>
          <a:p>
            <a:pPr marL="571500" indent="-342900">
              <a:buAutoNum type="arabicParenR"/>
            </a:pPr>
            <a:r>
              <a:rPr lang="en-IN" sz="1800" i="1" dirty="0" err="1" smtClean="0">
                <a:latin typeface="Calibri" pitchFamily="34" charset="0"/>
                <a:cs typeface="Calibri" pitchFamily="34" charset="0"/>
              </a:rPr>
              <a:t>sudo</a:t>
            </a:r>
            <a:r>
              <a:rPr lang="en-IN" sz="1800" dirty="0" smtClean="0">
                <a:latin typeface="Calibri" pitchFamily="34" charset="0"/>
                <a:cs typeface="Calibri" pitchFamily="34" charset="0"/>
              </a:rPr>
              <a:t> – for admin rights</a:t>
            </a:r>
          </a:p>
          <a:p>
            <a:pPr marL="571500" indent="-342900">
              <a:buAutoNum type="arabicParenR"/>
            </a:pPr>
            <a:r>
              <a:rPr lang="en-US" sz="1800" i="1" dirty="0" err="1">
                <a:latin typeface="Calibri" pitchFamily="34" charset="0"/>
                <a:cs typeface="Calibri" pitchFamily="34" charset="0"/>
              </a:rPr>
              <a:t>n</a:t>
            </a:r>
            <a:r>
              <a:rPr lang="en-US" sz="1800" i="1" dirty="0" err="1" smtClean="0">
                <a:latin typeface="Calibri" pitchFamily="34" charset="0"/>
                <a:cs typeface="Calibri" pitchFamily="34" charset="0"/>
              </a:rPr>
              <a:t>ano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– interface</a:t>
            </a:r>
          </a:p>
          <a:p>
            <a:pPr marL="571500" indent="-342900">
              <a:buAutoNum type="arabicParenR"/>
            </a:pPr>
            <a:r>
              <a:rPr lang="en-US" sz="1800" i="1" dirty="0">
                <a:latin typeface="Calibri" pitchFamily="34" charset="0"/>
                <a:cs typeface="Calibri" pitchFamily="34" charset="0"/>
              </a:rPr>
              <a:t>c</a:t>
            </a:r>
            <a:r>
              <a:rPr lang="en-US" sz="1800" i="1" dirty="0" smtClean="0">
                <a:latin typeface="Calibri" pitchFamily="34" charset="0"/>
                <a:cs typeface="Calibri" pitchFamily="34" charset="0"/>
              </a:rPr>
              <a:t>d (directory path)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– For changing into another directory</a:t>
            </a:r>
          </a:p>
          <a:p>
            <a:pPr marL="571500" indent="-342900">
              <a:buAutoNum type="arabicParenR"/>
            </a:pPr>
            <a:r>
              <a:rPr lang="en-US" sz="1800" i="1" dirty="0" err="1">
                <a:latin typeface="Calibri" pitchFamily="34" charset="0"/>
                <a:cs typeface="Calibri" pitchFamily="34" charset="0"/>
              </a:rPr>
              <a:t>c</a:t>
            </a:r>
            <a:r>
              <a:rPr lang="en-US" sz="1800" i="1" dirty="0" err="1" smtClean="0">
                <a:latin typeface="Calibri" pitchFamily="34" charset="0"/>
                <a:cs typeface="Calibri" pitchFamily="34" charset="0"/>
              </a:rPr>
              <a:t>hmod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– creating new files</a:t>
            </a:r>
          </a:p>
          <a:p>
            <a:pPr marL="571500" indent="-342900">
              <a:buAutoNum type="arabicParenR"/>
            </a:pPr>
            <a:r>
              <a:rPr lang="en-US" sz="1800" i="1" dirty="0" err="1">
                <a:latin typeface="Calibri" pitchFamily="34" charset="0"/>
                <a:cs typeface="Calibri" pitchFamily="34" charset="0"/>
              </a:rPr>
              <a:t>l</a:t>
            </a:r>
            <a:r>
              <a:rPr lang="en-US" sz="1800" i="1" dirty="0" err="1" smtClean="0">
                <a:latin typeface="Calibri" pitchFamily="34" charset="0"/>
                <a:cs typeface="Calibri" pitchFamily="34" charset="0"/>
              </a:rPr>
              <a:t>susb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– to check devices connected to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raspi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571500" indent="-342900">
              <a:buAutoNum type="arabicParenR"/>
            </a:pPr>
            <a:r>
              <a:rPr lang="en-US" sz="1800" i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1800" i="1" dirty="0" err="1">
                <a:latin typeface="Calibri" pitchFamily="34" charset="0"/>
                <a:cs typeface="Calibri" pitchFamily="34" charset="0"/>
              </a:rPr>
              <a:t>f</a:t>
            </a:r>
            <a:r>
              <a:rPr lang="en-US" sz="1800" i="1" smtClean="0">
                <a:latin typeface="Calibri" pitchFamily="34" charset="0"/>
                <a:cs typeface="Calibri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– for obtaining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ip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address and other networking parameters</a:t>
            </a:r>
          </a:p>
          <a:p>
            <a:pPr marL="571500" indent="-342900">
              <a:buAutoNum type="arabicParenR"/>
            </a:pPr>
            <a:endParaRPr lang="en" sz="1800" dirty="0">
              <a:latin typeface="Calibri" pitchFamily="34" charset="0"/>
              <a:cs typeface="Calibri" pitchFamily="34" charset="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en" sz="18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49" name="Shape 1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4200878"/>
      </p:ext>
    </p:extLst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555</Words>
  <Application>Microsoft Office PowerPoint</Application>
  <PresentationFormat>On-screen Show (16:9)</PresentationFormat>
  <Paragraphs>150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Nixie One</vt:lpstr>
      <vt:lpstr>Glacial Indifference</vt:lpstr>
      <vt:lpstr>Roboto Slab</vt:lpstr>
      <vt:lpstr>Calibri</vt:lpstr>
      <vt:lpstr>Adobe Fan Heiti Std B</vt:lpstr>
      <vt:lpstr>Warwick template</vt:lpstr>
      <vt:lpstr>Image Processing using Raspberry Pi</vt:lpstr>
      <vt:lpstr>The team</vt:lpstr>
      <vt:lpstr>Contents</vt:lpstr>
      <vt:lpstr>Project Overview</vt:lpstr>
      <vt:lpstr>The Plan</vt:lpstr>
      <vt:lpstr>Topics Covered</vt:lpstr>
      <vt:lpstr>Setting up the Raspberry Pi</vt:lpstr>
      <vt:lpstr>Components Required</vt:lpstr>
      <vt:lpstr>The Linux Environment</vt:lpstr>
      <vt:lpstr>The Setup Flow</vt:lpstr>
      <vt:lpstr>Image Processing</vt:lpstr>
      <vt:lpstr>Image Processing in Python</vt:lpstr>
      <vt:lpstr>Thresholding</vt:lpstr>
      <vt:lpstr>Contours</vt:lpstr>
      <vt:lpstr>Approx Poly DP</vt:lpstr>
      <vt:lpstr>Aruco Markers</vt:lpstr>
      <vt:lpstr>Aruco Markers Breakdown</vt:lpstr>
      <vt:lpstr>The Coding Technique</vt:lpstr>
      <vt:lpstr>The Coding Technique</vt:lpstr>
      <vt:lpstr>The Coding Technique</vt:lpstr>
      <vt:lpstr>The Coding Technique</vt:lpstr>
      <vt:lpstr>PowerPoint Presentation</vt:lpstr>
      <vt:lpstr>PowerPoint Presentation</vt:lpstr>
      <vt:lpstr>Results</vt:lpstr>
      <vt:lpstr>PowerPoint Presentation</vt:lpstr>
      <vt:lpstr>Applications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using Raspberry Pi</dc:title>
  <cp:lastModifiedBy>USER</cp:lastModifiedBy>
  <cp:revision>39</cp:revision>
  <dcterms:modified xsi:type="dcterms:W3CDTF">2016-11-15T08:54:46Z</dcterms:modified>
</cp:coreProperties>
</file>